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4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noFill/>
        <a:ln w="9525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"/>
          <c:y val="2.6634207886074377E-3"/>
          <c:w val="0.70400352389483578"/>
          <c:h val="0.9973365792113925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Доходы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9.4483549446886857E-3"/>
                  <c:y val="-4.40925400649927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3.149575642388941E-3"/>
                  <c:y val="-4.6848093267414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План </c:v>
                </c:pt>
                <c:pt idx="1">
                  <c:v>Факт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 formatCode="0.0">
                  <c:v>1115.9000000000001</c:v>
                </c:pt>
                <c:pt idx="1">
                  <c:v>58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Расходы 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dLbls>
            <c:dLbl>
              <c:idx val="0"/>
              <c:layout>
                <c:manualLayout>
                  <c:x val="2.6770339009951277E-2"/>
                  <c:y val="-4.40923230752138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6.2989032964591816E-3"/>
                  <c:y val="-4.40923230752138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План </c:v>
                </c:pt>
                <c:pt idx="1">
                  <c:v>Факт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 formatCode="0.0">
                  <c:v>1118.0999999999999</c:v>
                </c:pt>
                <c:pt idx="1">
                  <c:v>59.9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Дефицит,профицит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</c:spPr>
          <c:invertIfNegative val="0"/>
          <c:dLbls>
            <c:dLbl>
              <c:idx val="1"/>
              <c:layout>
                <c:manualLayout>
                  <c:x val="6.2989032964591235E-3"/>
                  <c:y val="-5.5113233946228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План </c:v>
                </c:pt>
                <c:pt idx="1">
                  <c:v>Факт</c:v>
                </c:pt>
              </c:strCache>
            </c:strRef>
          </c:cat>
          <c:val>
            <c:numRef>
              <c:f>Лист1!$D$2:$D$3</c:f>
              <c:numCache>
                <c:formatCode>0.0</c:formatCode>
                <c:ptCount val="2"/>
                <c:pt idx="0">
                  <c:v>-2.1999999999998181</c:v>
                </c:pt>
                <c:pt idx="1">
                  <c:v>-1.8999999999999986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155309056"/>
        <c:axId val="170071104"/>
        <c:axId val="0"/>
      </c:bar3DChart>
      <c:catAx>
        <c:axId val="15530905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70071104"/>
        <c:crosses val="autoZero"/>
        <c:auto val="1"/>
        <c:lblAlgn val="ctr"/>
        <c:lblOffset val="100"/>
        <c:noMultiLvlLbl val="0"/>
      </c:catAx>
      <c:valAx>
        <c:axId val="170071104"/>
        <c:scaling>
          <c:orientation val="minMax"/>
        </c:scaling>
        <c:delete val="1"/>
        <c:axPos val="l"/>
        <c:numFmt formatCode="0.0" sourceLinked="1"/>
        <c:majorTickMark val="out"/>
        <c:minorTickMark val="none"/>
        <c:tickLblPos val="nextTo"/>
        <c:crossAx val="15530905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7425524934383207"/>
          <c:y val="0.19917002952755905"/>
          <c:w val="0.27251808330820387"/>
          <c:h val="0.22946083247694701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79422-8E1C-4C90-8B8D-8F176A2DBBC8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BB32-828C-4597-BF8B-258E839D13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3769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79422-8E1C-4C90-8B8D-8F176A2DBBC8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BB32-828C-4597-BF8B-258E839D13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28727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79422-8E1C-4C90-8B8D-8F176A2DBBC8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BB32-828C-4597-BF8B-258E839D13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0490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79422-8E1C-4C90-8B8D-8F176A2DBBC8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BB32-828C-4597-BF8B-258E839D13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942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79422-8E1C-4C90-8B8D-8F176A2DBBC8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BB32-828C-4597-BF8B-258E839D13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2899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79422-8E1C-4C90-8B8D-8F176A2DBBC8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BB32-828C-4597-BF8B-258E839D13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5572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79422-8E1C-4C90-8B8D-8F176A2DBBC8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BB32-828C-4597-BF8B-258E839D13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567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79422-8E1C-4C90-8B8D-8F176A2DBBC8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BB32-828C-4597-BF8B-258E839D13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1654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79422-8E1C-4C90-8B8D-8F176A2DBBC8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BB32-828C-4597-BF8B-258E839D13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3095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79422-8E1C-4C90-8B8D-8F176A2DBBC8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BB32-828C-4597-BF8B-258E839D13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586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79422-8E1C-4C90-8B8D-8F176A2DBBC8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BB32-828C-4597-BF8B-258E839D13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02750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879422-8E1C-4C90-8B8D-8F176A2DBBC8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6BB32-828C-4597-BF8B-258E839D13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3891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260648"/>
            <a:ext cx="7772400" cy="1470025"/>
          </a:xfrm>
        </p:spPr>
        <p:txBody>
          <a:bodyPr>
            <a:normAutofit/>
          </a:bodyPr>
          <a:lstStyle/>
          <a:p>
            <a:r>
              <a:rPr lang="ru-RU" sz="1800" b="1" i="1" dirty="0" smtClean="0">
                <a:solidFill>
                  <a:srgbClr val="002060"/>
                </a:solidFill>
              </a:rPr>
              <a:t>Исполнение бюджета Шарангского муниципального округа </a:t>
            </a:r>
            <a:br>
              <a:rPr lang="ru-RU" sz="1800" b="1" i="1" dirty="0" smtClean="0">
                <a:solidFill>
                  <a:srgbClr val="002060"/>
                </a:solidFill>
              </a:rPr>
            </a:br>
            <a:r>
              <a:rPr lang="ru-RU" sz="1800" b="1" i="1" dirty="0" smtClean="0">
                <a:solidFill>
                  <a:srgbClr val="002060"/>
                </a:solidFill>
              </a:rPr>
              <a:t>на 01.02.202</a:t>
            </a:r>
            <a:r>
              <a:rPr lang="en-US" sz="1800" b="1" i="1" dirty="0" smtClean="0">
                <a:solidFill>
                  <a:srgbClr val="002060"/>
                </a:solidFill>
              </a:rPr>
              <a:t>6</a:t>
            </a:r>
            <a:r>
              <a:rPr lang="ru-RU" sz="1800" b="1" i="1" dirty="0" smtClean="0">
                <a:solidFill>
                  <a:srgbClr val="002060"/>
                </a:solidFill>
              </a:rPr>
              <a:t> г., </a:t>
            </a:r>
            <a:r>
              <a:rPr lang="ru-RU" sz="1800" b="1" i="1" dirty="0" err="1" smtClean="0">
                <a:solidFill>
                  <a:srgbClr val="002060"/>
                </a:solidFill>
              </a:rPr>
              <a:t>млн.рублей</a:t>
            </a:r>
            <a:r>
              <a:rPr lang="ru-RU" b="1" i="1" dirty="0" smtClean="0">
                <a:solidFill>
                  <a:srgbClr val="002060"/>
                </a:solidFill>
              </a:rPr>
              <a:t/>
            </a:r>
            <a:br>
              <a:rPr lang="ru-RU" b="1" i="1" dirty="0" smtClean="0">
                <a:solidFill>
                  <a:srgbClr val="002060"/>
                </a:solidFill>
              </a:rPr>
            </a:br>
            <a:endParaRPr lang="ru-RU" dirty="0"/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334301490"/>
              </p:ext>
            </p:extLst>
          </p:nvPr>
        </p:nvGraphicFramePr>
        <p:xfrm>
          <a:off x="539552" y="2060848"/>
          <a:ext cx="8064896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99592" y="1129334"/>
            <a:ext cx="1944216" cy="73866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400" b="1" i="1" dirty="0" smtClean="0"/>
              <a:t>Утвержденные бюджетные назначения</a:t>
            </a:r>
            <a:endParaRPr lang="ru-RU" sz="1400" b="1" i="1" dirty="0"/>
          </a:p>
        </p:txBody>
      </p:sp>
      <p:sp>
        <p:nvSpPr>
          <p:cNvPr id="6" name="TextBox 5"/>
          <p:cNvSpPr txBox="1"/>
          <p:nvPr/>
        </p:nvSpPr>
        <p:spPr>
          <a:xfrm>
            <a:off x="3408204" y="1129334"/>
            <a:ext cx="151216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i="1" dirty="0" smtClean="0"/>
              <a:t>Исполнено</a:t>
            </a:r>
          </a:p>
          <a:p>
            <a:pPr algn="ctr"/>
            <a:r>
              <a:rPr lang="ru-RU" sz="1400" b="1" i="1" dirty="0" smtClean="0"/>
              <a:t> </a:t>
            </a:r>
            <a:r>
              <a:rPr lang="ru-RU" sz="1400" b="1" i="1" dirty="0"/>
              <a:t>на отчетную дату</a:t>
            </a:r>
            <a:endParaRPr lang="ru-RU" sz="1400" b="1" i="1" dirty="0"/>
          </a:p>
        </p:txBody>
      </p:sp>
    </p:spTree>
    <p:extLst>
      <p:ext uri="{BB962C8B-B14F-4D97-AF65-F5344CB8AC3E}">
        <p14:creationId xmlns:p14="http://schemas.microsoft.com/office/powerpoint/2010/main" val="320930461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21</Words>
  <Application>Microsoft Office PowerPoint</Application>
  <PresentationFormat>Экран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Исполнение бюджета Шарангского муниципального округа  на 01.02.2026 г., млн.рублей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Администратор</dc:creator>
  <cp:lastModifiedBy>Администратор</cp:lastModifiedBy>
  <cp:revision>4</cp:revision>
  <dcterms:created xsi:type="dcterms:W3CDTF">2026-03-12T07:59:46Z</dcterms:created>
  <dcterms:modified xsi:type="dcterms:W3CDTF">2026-03-12T08:49:46Z</dcterms:modified>
</cp:coreProperties>
</file>